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1" r:id="rId4"/>
    <p:sldId id="260" r:id="rId5"/>
    <p:sldId id="266" r:id="rId6"/>
    <p:sldId id="263" r:id="rId7"/>
    <p:sldId id="268" r:id="rId8"/>
    <p:sldId id="270" r:id="rId9"/>
    <p:sldId id="269" r:id="rId10"/>
    <p:sldId id="274" r:id="rId11"/>
    <p:sldId id="273" r:id="rId12"/>
  </p:sldIdLst>
  <p:sldSz cx="9144000" cy="6858000" type="screen4x3"/>
  <p:notesSz cx="6888163" cy="100203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E502F93-4D79-4445-8DEF-0D0E8253CBF3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EBCE5E0-EB94-4E44-A50C-EDBA2E4B21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524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07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7161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82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6350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95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690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163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08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462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7096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E5E0-EB94-4E44-A50C-EDBA2E4B211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02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ige driehoe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Ond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grpSp>
        <p:nvGrpSpPr>
          <p:cNvPr id="2" name="Groe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rije v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rije v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rije v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echte verbindingslijn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jdelijke aanduiding voor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27" name="Tijdelijke aanduiding voor dia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Punthaak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unthaak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8" name="Vrije v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rije v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hoekige driehoe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unthaak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unthaak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rije v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hoekige driehoe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Rechte verbindingslijn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ijdelijke aanduiding voor teks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32FAB30-1626-434F-91AF-41DC250D029D}" type="datetimeFigureOut">
              <a:rPr lang="nl-NL" smtClean="0"/>
              <a:t>10-3-2020</a:t>
            </a:fld>
            <a:endParaRPr lang="nl-NL"/>
          </a:p>
        </p:txBody>
      </p:sp>
      <p:sp>
        <p:nvSpPr>
          <p:cNvPr id="22" name="Tijdelijke aanduiding voor voettekst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DAC61A6-08E0-44D4-8EAA-1843FAA4A1DB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2.jpeg"/><Relationship Id="rId5" Type="http://schemas.openxmlformats.org/officeDocument/2006/relationships/image" Target="../media/image5.jpeg"/><Relationship Id="rId10" Type="http://schemas.openxmlformats.org/officeDocument/2006/relationships/image" Target="../media/image3.jpeg"/><Relationship Id="rId4" Type="http://schemas.openxmlformats.org/officeDocument/2006/relationships/image" Target="../media/image10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537ACF59-DEE1-4111-838E-AE7FD8DE1F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82" y="3392081"/>
            <a:ext cx="2113782" cy="11890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134672" cy="2189801"/>
          </a:xfrm>
        </p:spPr>
        <p:txBody>
          <a:bodyPr>
            <a:normAutofit fontScale="90000"/>
          </a:bodyPr>
          <a:lstStyle/>
          <a:p>
            <a:r>
              <a:rPr lang="ar-AE" sz="6600" dirty="0"/>
              <a:t>وحدات معالجة مياه الصرف الصحي اللامركزية</a:t>
            </a:r>
            <a:br>
              <a:rPr lang="nl-NL" dirty="0"/>
            </a:br>
            <a:r>
              <a:rPr lang="en-US" sz="2000" dirty="0"/>
              <a:t>Modular </a:t>
            </a:r>
            <a:r>
              <a:rPr lang="en-US" sz="2000" dirty="0" err="1"/>
              <a:t>Decentralised</a:t>
            </a:r>
            <a:r>
              <a:rPr lang="en-US" sz="2000" dirty="0"/>
              <a:t> waste water treatment</a:t>
            </a:r>
            <a:endParaRPr lang="nl-NL" sz="2000" dirty="0"/>
          </a:p>
        </p:txBody>
      </p:sp>
      <p:pic>
        <p:nvPicPr>
          <p:cNvPr id="5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22716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E30C65A-A7FB-4C60-B6B3-5E9949F5A112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  <p:sp>
        <p:nvSpPr>
          <p:cNvPr id="8" name="Ondertitel 7">
            <a:extLst>
              <a:ext uri="{FF2B5EF4-FFF2-40B4-BE49-F238E27FC236}">
                <a16:creationId xmlns:a16="http://schemas.microsoft.com/office/drawing/2014/main" id="{41BCC787-9F4A-48BE-9AB4-B9A31F912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8064" y="3284984"/>
            <a:ext cx="2230016" cy="609481"/>
          </a:xfrm>
        </p:spPr>
        <p:txBody>
          <a:bodyPr/>
          <a:lstStyle/>
          <a:p>
            <a:r>
              <a:rPr lang="nl-NL" dirty="0"/>
              <a:t>DCD-Bever</a:t>
            </a:r>
          </a:p>
        </p:txBody>
      </p:sp>
    </p:spTree>
    <p:extLst>
      <p:ext uri="{BB962C8B-B14F-4D97-AF65-F5344CB8AC3E}">
        <p14:creationId xmlns:p14="http://schemas.microsoft.com/office/powerpoint/2010/main" val="277533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17232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174E8FD-8A08-4297-AA49-89DCC775ACFD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39B4988-F114-4B49-B0B8-4392930DE1BF}"/>
              </a:ext>
            </a:extLst>
          </p:cNvPr>
          <p:cNvSpPr txBox="1"/>
          <p:nvPr/>
        </p:nvSpPr>
        <p:spPr>
          <a:xfrm>
            <a:off x="2195736" y="18052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Modular small Units </a:t>
            </a:r>
            <a:r>
              <a:rPr lang="nl-NL" dirty="0" err="1"/>
              <a:t>from</a:t>
            </a:r>
            <a:r>
              <a:rPr lang="nl-NL" dirty="0"/>
              <a:t> 50ie </a:t>
            </a:r>
            <a:r>
              <a:rPr lang="nl-NL" dirty="0" err="1"/>
              <a:t>to</a:t>
            </a:r>
            <a:r>
              <a:rPr lang="nl-NL" dirty="0"/>
              <a:t> 1400ie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D226B2F-C75E-453D-9C41-E8CCEA764A67}"/>
              </a:ext>
            </a:extLst>
          </p:cNvPr>
          <p:cNvSpPr txBox="1"/>
          <p:nvPr/>
        </p:nvSpPr>
        <p:spPr>
          <a:xfrm>
            <a:off x="2195736" y="54985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Easy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expand</a:t>
            </a:r>
            <a:r>
              <a:rPr lang="nl-NL" dirty="0"/>
              <a:t>, </a:t>
            </a:r>
            <a:r>
              <a:rPr lang="nl-NL" dirty="0" err="1"/>
              <a:t>reduce</a:t>
            </a:r>
            <a:r>
              <a:rPr lang="nl-NL" dirty="0"/>
              <a:t> or </a:t>
            </a:r>
            <a:r>
              <a:rPr lang="nl-NL" dirty="0" err="1"/>
              <a:t>replace</a:t>
            </a:r>
            <a:r>
              <a:rPr lang="nl-NL" dirty="0"/>
              <a:t> </a:t>
            </a:r>
            <a:r>
              <a:rPr lang="nl-NL" dirty="0" err="1"/>
              <a:t>capacity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46E17D9-128D-45C1-B752-D62507A76E97}"/>
              </a:ext>
            </a:extLst>
          </p:cNvPr>
          <p:cNvSpPr txBox="1"/>
          <p:nvPr/>
        </p:nvSpPr>
        <p:spPr>
          <a:xfrm>
            <a:off x="2215735" y="91918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Transportable Units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0FFAD1E-811C-4F24-8B96-D511DADC42FE}"/>
              </a:ext>
            </a:extLst>
          </p:cNvPr>
          <p:cNvSpPr txBox="1"/>
          <p:nvPr/>
        </p:nvSpPr>
        <p:spPr>
          <a:xfrm>
            <a:off x="2215734" y="1288518"/>
            <a:ext cx="523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Saving</a:t>
            </a:r>
            <a:r>
              <a:rPr lang="nl-NL" dirty="0"/>
              <a:t> </a:t>
            </a:r>
            <a:r>
              <a:rPr lang="nl-NL" dirty="0" err="1"/>
              <a:t>costs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connecting</a:t>
            </a:r>
            <a:r>
              <a:rPr lang="nl-NL" dirty="0"/>
              <a:t> </a:t>
            </a:r>
            <a:r>
              <a:rPr lang="nl-NL" dirty="0" err="1"/>
              <a:t>sewage-piping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1E83260-5D01-4295-B5FF-7A4E90095C23}"/>
              </a:ext>
            </a:extLst>
          </p:cNvPr>
          <p:cNvSpPr txBox="1"/>
          <p:nvPr/>
        </p:nvSpPr>
        <p:spPr>
          <a:xfrm>
            <a:off x="2211933" y="1702749"/>
            <a:ext cx="610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Saving</a:t>
            </a:r>
            <a:r>
              <a:rPr lang="nl-NL" dirty="0"/>
              <a:t> </a:t>
            </a:r>
            <a:r>
              <a:rPr lang="nl-NL" dirty="0" err="1"/>
              <a:t>costs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time </a:t>
            </a:r>
            <a:r>
              <a:rPr lang="nl-NL" dirty="0" err="1"/>
              <a:t>for</a:t>
            </a:r>
            <a:r>
              <a:rPr lang="nl-NL" dirty="0"/>
              <a:t> design: It’s </a:t>
            </a:r>
            <a:r>
              <a:rPr lang="nl-NL" dirty="0" err="1"/>
              <a:t>prefabricated</a:t>
            </a:r>
            <a:r>
              <a:rPr lang="nl-NL" dirty="0"/>
              <a:t>!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057AF74-A682-49EE-A9D7-F44B48512055}"/>
              </a:ext>
            </a:extLst>
          </p:cNvPr>
          <p:cNvSpPr txBox="1"/>
          <p:nvPr/>
        </p:nvSpPr>
        <p:spPr>
          <a:xfrm>
            <a:off x="2215734" y="2069075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Low maintenance </a:t>
            </a:r>
            <a:r>
              <a:rPr lang="nl-NL" dirty="0" err="1"/>
              <a:t>costs</a:t>
            </a:r>
            <a:r>
              <a:rPr lang="nl-NL" dirty="0"/>
              <a:t> – </a:t>
            </a:r>
            <a:r>
              <a:rPr lang="nl-NL" dirty="0" err="1"/>
              <a:t>Telemetric</a:t>
            </a:r>
            <a:r>
              <a:rPr lang="nl-NL" dirty="0"/>
              <a:t> monitoring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6817F5C-2E88-4112-A1B5-4687EF040809}"/>
              </a:ext>
            </a:extLst>
          </p:cNvPr>
          <p:cNvSpPr txBox="1"/>
          <p:nvPr/>
        </p:nvSpPr>
        <p:spPr>
          <a:xfrm>
            <a:off x="2215734" y="243051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Easy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Install</a:t>
            </a:r>
            <a:r>
              <a:rPr lang="nl-NL" dirty="0"/>
              <a:t>: It’s </a:t>
            </a:r>
            <a:r>
              <a:rPr lang="nl-NL" dirty="0" err="1"/>
              <a:t>Plug&amp;Play</a:t>
            </a:r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ED3BD90-C94F-411E-821B-023C3D9F3CFC}"/>
              </a:ext>
            </a:extLst>
          </p:cNvPr>
          <p:cNvSpPr txBox="1"/>
          <p:nvPr/>
        </p:nvSpPr>
        <p:spPr>
          <a:xfrm>
            <a:off x="2195736" y="2840407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Temperature</a:t>
            </a:r>
            <a:r>
              <a:rPr lang="nl-NL" dirty="0"/>
              <a:t> </a:t>
            </a:r>
            <a:r>
              <a:rPr lang="nl-NL" dirty="0" err="1"/>
              <a:t>controlled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7 </a:t>
            </a:r>
            <a:r>
              <a:rPr lang="nl-NL" dirty="0" err="1"/>
              <a:t>and</a:t>
            </a:r>
            <a:r>
              <a:rPr lang="nl-NL" dirty="0"/>
              <a:t> 27 </a:t>
            </a:r>
            <a:r>
              <a:rPr lang="nl-NL" dirty="0" err="1"/>
              <a:t>grC</a:t>
            </a:r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D872A053-C2AC-4B73-98BE-0B39F4E0B1D9}"/>
              </a:ext>
            </a:extLst>
          </p:cNvPr>
          <p:cNvSpPr txBox="1"/>
          <p:nvPr/>
        </p:nvSpPr>
        <p:spPr>
          <a:xfrm>
            <a:off x="2195736" y="3235537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Low energy </a:t>
            </a:r>
            <a:r>
              <a:rPr lang="nl-NL" dirty="0" err="1"/>
              <a:t>consumption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patented</a:t>
            </a:r>
            <a:r>
              <a:rPr lang="nl-NL" dirty="0"/>
              <a:t> </a:t>
            </a:r>
            <a:r>
              <a:rPr lang="nl-NL" dirty="0" err="1"/>
              <a:t>Areation</a:t>
            </a:r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D3FF9EC8-2484-491F-8EC2-9B415D222EBC}"/>
              </a:ext>
            </a:extLst>
          </p:cNvPr>
          <p:cNvSpPr txBox="1"/>
          <p:nvPr/>
        </p:nvSpPr>
        <p:spPr>
          <a:xfrm>
            <a:off x="2195736" y="3604869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Operating </a:t>
            </a:r>
            <a:r>
              <a:rPr lang="nl-NL" dirty="0" err="1"/>
              <a:t>margins</a:t>
            </a:r>
            <a:r>
              <a:rPr lang="nl-NL" dirty="0"/>
              <a:t> -60 </a:t>
            </a:r>
            <a:r>
              <a:rPr lang="nl-NL" dirty="0" err="1"/>
              <a:t>to</a:t>
            </a:r>
            <a:r>
              <a:rPr lang="nl-NL" dirty="0"/>
              <a:t> +40% of design </a:t>
            </a:r>
            <a:r>
              <a:rPr lang="nl-NL" dirty="0" err="1"/>
              <a:t>capacity</a:t>
            </a:r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B8C50C8-9E62-4D0C-8040-7E42B6906AEE}"/>
              </a:ext>
            </a:extLst>
          </p:cNvPr>
          <p:cNvSpPr txBox="1"/>
          <p:nvPr/>
        </p:nvSpPr>
        <p:spPr>
          <a:xfrm>
            <a:off x="2215734" y="4007377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Closed tanks: </a:t>
            </a:r>
            <a:r>
              <a:rPr lang="nl-NL" dirty="0" err="1"/>
              <a:t>Almost</a:t>
            </a:r>
            <a:r>
              <a:rPr lang="nl-NL" dirty="0"/>
              <a:t> no </a:t>
            </a:r>
            <a:r>
              <a:rPr lang="nl-NL" dirty="0" err="1"/>
              <a:t>smell</a:t>
            </a:r>
            <a:r>
              <a:rPr lang="nl-NL" dirty="0"/>
              <a:t> </a:t>
            </a:r>
            <a:r>
              <a:rPr lang="nl-NL" dirty="0" err="1"/>
              <a:t>nuisance</a:t>
            </a:r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5B6B647-9F00-45A0-819D-7E9FA61FD3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t="23057" r="18242" b="32295"/>
          <a:stretch/>
        </p:blipFill>
        <p:spPr>
          <a:xfrm>
            <a:off x="251520" y="284419"/>
            <a:ext cx="1368152" cy="53087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6878C1DD-B21D-4354-91E3-9A25FCE38A4B}"/>
              </a:ext>
            </a:extLst>
          </p:cNvPr>
          <p:cNvSpPr txBox="1"/>
          <p:nvPr/>
        </p:nvSpPr>
        <p:spPr>
          <a:xfrm>
            <a:off x="2215734" y="4359951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Effluent re-</a:t>
            </a:r>
            <a:r>
              <a:rPr lang="nl-NL" dirty="0" err="1"/>
              <a:t>use</a:t>
            </a:r>
            <a:r>
              <a:rPr lang="nl-NL" dirty="0"/>
              <a:t> in (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) </a:t>
            </a:r>
            <a:r>
              <a:rPr lang="nl-NL" dirty="0" err="1"/>
              <a:t>irrigation</a:t>
            </a:r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F431115-4A13-4FE3-8F2C-45EB967BF9D0}"/>
              </a:ext>
            </a:extLst>
          </p:cNvPr>
          <p:cNvSpPr txBox="1"/>
          <p:nvPr/>
        </p:nvSpPr>
        <p:spPr>
          <a:xfrm>
            <a:off x="2215734" y="4712525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Proven Technology – Dutch </a:t>
            </a:r>
            <a:r>
              <a:rPr lang="nl-NL" dirty="0" err="1">
                <a:solidFill>
                  <a:srgbClr val="FF0000"/>
                </a:solidFill>
              </a:rPr>
              <a:t>Quality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5124" name="Picture 4" descr="Afbeeldingsresultaat voor i like">
            <a:extLst>
              <a:ext uri="{FF2B5EF4-FFF2-40B4-BE49-F238E27FC236}">
                <a16:creationId xmlns:a16="http://schemas.microsoft.com/office/drawing/2014/main" id="{B05EF1DF-37AE-4586-917F-CC16E02C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50" y="209953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fbeeldingsresultaat voor i like">
            <a:extLst>
              <a:ext uri="{FF2B5EF4-FFF2-40B4-BE49-F238E27FC236}">
                <a16:creationId xmlns:a16="http://schemas.microsoft.com/office/drawing/2014/main" id="{AD9F11C4-F072-48DF-AA13-CE1E68C8B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50" y="548645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Afbeeldingsresultaat voor i like">
            <a:extLst>
              <a:ext uri="{FF2B5EF4-FFF2-40B4-BE49-F238E27FC236}">
                <a16:creationId xmlns:a16="http://schemas.microsoft.com/office/drawing/2014/main" id="{68423F8A-A9FB-47EE-ADCA-12D605819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60" y="1273803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Afbeeldingsresultaat voor i like">
            <a:extLst>
              <a:ext uri="{FF2B5EF4-FFF2-40B4-BE49-F238E27FC236}">
                <a16:creationId xmlns:a16="http://schemas.microsoft.com/office/drawing/2014/main" id="{6969AC18-A79A-4D4C-9B8B-C52EA19A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55" y="1657327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fbeeldingsresultaat voor i like">
            <a:extLst>
              <a:ext uri="{FF2B5EF4-FFF2-40B4-BE49-F238E27FC236}">
                <a16:creationId xmlns:a16="http://schemas.microsoft.com/office/drawing/2014/main" id="{B6D784D6-CE99-4B6D-A2E6-883066AF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33" y="1993535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Afbeeldingsresultaat voor i like">
            <a:extLst>
              <a:ext uri="{FF2B5EF4-FFF2-40B4-BE49-F238E27FC236}">
                <a16:creationId xmlns:a16="http://schemas.microsoft.com/office/drawing/2014/main" id="{9BFD0608-DBE2-46D2-B15A-E4625615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41" y="2404718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Afbeeldingsresultaat voor i like">
            <a:extLst>
              <a:ext uri="{FF2B5EF4-FFF2-40B4-BE49-F238E27FC236}">
                <a16:creationId xmlns:a16="http://schemas.microsoft.com/office/drawing/2014/main" id="{AC84F264-F29A-4394-B68A-B3D52926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75" y="2807344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Afbeeldingsresultaat voor i like">
            <a:extLst>
              <a:ext uri="{FF2B5EF4-FFF2-40B4-BE49-F238E27FC236}">
                <a16:creationId xmlns:a16="http://schemas.microsoft.com/office/drawing/2014/main" id="{8897F74B-1FC0-4006-95FD-4EDE271A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994" y="3153167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Afbeeldingsresultaat voor i like">
            <a:extLst>
              <a:ext uri="{FF2B5EF4-FFF2-40B4-BE49-F238E27FC236}">
                <a16:creationId xmlns:a16="http://schemas.microsoft.com/office/drawing/2014/main" id="{16FBD2C6-F5EC-428A-A7EC-0BE4AB925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35" y="3555525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Afbeeldingsresultaat voor i like">
            <a:extLst>
              <a:ext uri="{FF2B5EF4-FFF2-40B4-BE49-F238E27FC236}">
                <a16:creationId xmlns:a16="http://schemas.microsoft.com/office/drawing/2014/main" id="{674B313F-173D-4DF3-84A1-46C3244A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75" y="3966708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Afbeeldingsresultaat voor i like">
            <a:extLst>
              <a:ext uri="{FF2B5EF4-FFF2-40B4-BE49-F238E27FC236}">
                <a16:creationId xmlns:a16="http://schemas.microsoft.com/office/drawing/2014/main" id="{5C7B424D-147D-4A36-8F3B-E2D3D53E4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75" y="4321551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Afbeeldingsresultaat voor i like">
            <a:extLst>
              <a:ext uri="{FF2B5EF4-FFF2-40B4-BE49-F238E27FC236}">
                <a16:creationId xmlns:a16="http://schemas.microsoft.com/office/drawing/2014/main" id="{52CCB095-1D54-46AE-89AA-C6F58360E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75" y="4679307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Afbeeldingsresultaat voor i like">
            <a:extLst>
              <a:ext uri="{FF2B5EF4-FFF2-40B4-BE49-F238E27FC236}">
                <a16:creationId xmlns:a16="http://schemas.microsoft.com/office/drawing/2014/main" id="{AF61D2B1-E78E-44CD-B2A8-B1DA4109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55" y="906154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36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7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2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750"/>
                            </p:stCondLst>
                            <p:childTnLst>
                              <p:par>
                                <p:cTn id="8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17232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174E8FD-8A08-4297-AA49-89DCC775ACFD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BD28A95-8171-47BD-B435-F8C6BD8D1218}"/>
              </a:ext>
            </a:extLst>
          </p:cNvPr>
          <p:cNvSpPr/>
          <p:nvPr/>
        </p:nvSpPr>
        <p:spPr>
          <a:xfrm>
            <a:off x="2154759" y="1412776"/>
            <a:ext cx="48344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6000" dirty="0"/>
              <a:t>شكرا على الاهتمام</a:t>
            </a:r>
            <a:endParaRPr lang="nl-NL" sz="6000" dirty="0"/>
          </a:p>
        </p:txBody>
      </p:sp>
    </p:spTree>
    <p:extLst>
      <p:ext uri="{BB962C8B-B14F-4D97-AF65-F5344CB8AC3E}">
        <p14:creationId xmlns:p14="http://schemas.microsoft.com/office/powerpoint/2010/main" val="1761907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8" name="Picture 42" descr="Afbeeldingsresultaat voor waste water treatment arabia">
            <a:extLst>
              <a:ext uri="{FF2B5EF4-FFF2-40B4-BE49-F238E27FC236}">
                <a16:creationId xmlns:a16="http://schemas.microsoft.com/office/drawing/2014/main" id="{418B8B4D-0CE1-4C94-989E-9CBD97AB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13" y="2503616"/>
            <a:ext cx="2302323" cy="107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" y="5554771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JL-LINKS en -RECHTS 5"/>
          <p:cNvSpPr/>
          <p:nvPr/>
        </p:nvSpPr>
        <p:spPr>
          <a:xfrm>
            <a:off x="4499992" y="4555799"/>
            <a:ext cx="547016" cy="21605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5421759" y="4479145"/>
            <a:ext cx="2894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Sewage</a:t>
            </a:r>
            <a:r>
              <a:rPr lang="nl-NL" sz="1200" dirty="0"/>
              <a:t> </a:t>
            </a:r>
            <a:r>
              <a:rPr lang="nl-NL" sz="1200" dirty="0" err="1"/>
              <a:t>to</a:t>
            </a:r>
            <a:r>
              <a:rPr lang="nl-NL" sz="1200" dirty="0"/>
              <a:t> Central </a:t>
            </a:r>
            <a:r>
              <a:rPr lang="nl-NL" sz="1200" dirty="0" err="1"/>
              <a:t>wwtp</a:t>
            </a:r>
            <a:r>
              <a:rPr lang="nl-NL" sz="1200" dirty="0"/>
              <a:t> </a:t>
            </a:r>
          </a:p>
        </p:txBody>
      </p:sp>
      <p:sp>
        <p:nvSpPr>
          <p:cNvPr id="8" name="PIJL-LINKS en -RECHTS 7"/>
          <p:cNvSpPr/>
          <p:nvPr/>
        </p:nvSpPr>
        <p:spPr>
          <a:xfrm>
            <a:off x="4499992" y="4910697"/>
            <a:ext cx="547016" cy="6410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5421759" y="4726031"/>
            <a:ext cx="3542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/>
              <a:t>Canalisation</a:t>
            </a:r>
            <a:r>
              <a:rPr lang="nl-NL" sz="1200" dirty="0"/>
              <a:t> </a:t>
            </a:r>
            <a:r>
              <a:rPr lang="nl-NL" sz="1200" dirty="0" err="1"/>
              <a:t>between</a:t>
            </a:r>
            <a:r>
              <a:rPr lang="nl-NL" sz="1200" dirty="0"/>
              <a:t> </a:t>
            </a:r>
            <a:r>
              <a:rPr lang="nl-NL" sz="1200" dirty="0" err="1"/>
              <a:t>villages</a:t>
            </a:r>
            <a:endParaRPr lang="nl-NL" sz="1200" dirty="0"/>
          </a:p>
        </p:txBody>
      </p:sp>
      <p:sp>
        <p:nvSpPr>
          <p:cNvPr id="5" name="Tekstvak 4"/>
          <p:cNvSpPr txBox="1"/>
          <p:nvPr/>
        </p:nvSpPr>
        <p:spPr>
          <a:xfrm>
            <a:off x="179512" y="18864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Traditional, Central Systems</a:t>
            </a:r>
          </a:p>
          <a:p>
            <a:r>
              <a:rPr lang="nl-NL" sz="1400" dirty="0"/>
              <a:t>A random </a:t>
            </a:r>
            <a:r>
              <a:rPr lang="nl-NL" sz="1400" dirty="0" err="1"/>
              <a:t>example</a:t>
            </a:r>
            <a:endParaRPr lang="nl-NL" sz="1400" dirty="0"/>
          </a:p>
        </p:txBody>
      </p:sp>
      <p:sp>
        <p:nvSpPr>
          <p:cNvPr id="10" name="Ovaal 9"/>
          <p:cNvSpPr/>
          <p:nvPr/>
        </p:nvSpPr>
        <p:spPr>
          <a:xfrm>
            <a:off x="4405162" y="1923501"/>
            <a:ext cx="146033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err="1"/>
              <a:t>Specific</a:t>
            </a:r>
            <a:r>
              <a:rPr lang="nl-NL" sz="1000" dirty="0"/>
              <a:t> design </a:t>
            </a:r>
            <a:r>
              <a:rPr lang="nl-NL" sz="1000" dirty="0" err="1"/>
              <a:t>and</a:t>
            </a:r>
            <a:r>
              <a:rPr lang="nl-NL" sz="1000" dirty="0"/>
              <a:t> 3-4 </a:t>
            </a:r>
            <a:r>
              <a:rPr lang="nl-NL" sz="1000" dirty="0" err="1"/>
              <a:t>years</a:t>
            </a:r>
            <a:r>
              <a:rPr lang="nl-NL" sz="1000" dirty="0"/>
              <a:t> building time</a:t>
            </a:r>
          </a:p>
        </p:txBody>
      </p:sp>
      <p:sp>
        <p:nvSpPr>
          <p:cNvPr id="12" name="Ovaal 11"/>
          <p:cNvSpPr/>
          <p:nvPr/>
        </p:nvSpPr>
        <p:spPr>
          <a:xfrm>
            <a:off x="2528175" y="2154844"/>
            <a:ext cx="146033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err="1"/>
              <a:t>Functions</a:t>
            </a:r>
            <a:r>
              <a:rPr lang="nl-NL" sz="1000" dirty="0"/>
              <a:t> </a:t>
            </a:r>
            <a:r>
              <a:rPr lang="nl-NL" sz="1000" dirty="0" err="1"/>
              <a:t>only</a:t>
            </a:r>
            <a:r>
              <a:rPr lang="nl-NL" sz="1000" dirty="0"/>
              <a:t> </a:t>
            </a:r>
            <a:r>
              <a:rPr lang="nl-NL" sz="1000" dirty="0" err="1"/>
              <a:t>when</a:t>
            </a:r>
            <a:r>
              <a:rPr lang="nl-NL" sz="1000" dirty="0"/>
              <a:t> 80% is </a:t>
            </a:r>
            <a:r>
              <a:rPr lang="nl-NL" sz="1000" dirty="0" err="1"/>
              <a:t>connected</a:t>
            </a:r>
            <a:endParaRPr lang="nl-NL" sz="1000" dirty="0"/>
          </a:p>
        </p:txBody>
      </p:sp>
      <p:sp>
        <p:nvSpPr>
          <p:cNvPr id="13" name="Ovaal 12"/>
          <p:cNvSpPr/>
          <p:nvPr/>
        </p:nvSpPr>
        <p:spPr>
          <a:xfrm>
            <a:off x="5877339" y="3068960"/>
            <a:ext cx="146033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err="1"/>
              <a:t>Expensive</a:t>
            </a:r>
            <a:r>
              <a:rPr lang="nl-NL" sz="1000" dirty="0"/>
              <a:t> </a:t>
            </a:r>
            <a:r>
              <a:rPr lang="nl-NL" sz="1000" dirty="0" err="1"/>
              <a:t>piping</a:t>
            </a:r>
            <a:r>
              <a:rPr lang="nl-NL" sz="1000" dirty="0"/>
              <a:t> </a:t>
            </a:r>
            <a:r>
              <a:rPr lang="nl-NL" sz="1000" dirty="0" err="1"/>
              <a:t>and</a:t>
            </a:r>
            <a:r>
              <a:rPr lang="nl-NL" sz="1000" dirty="0"/>
              <a:t> </a:t>
            </a:r>
            <a:r>
              <a:rPr lang="nl-NL" sz="1000" dirty="0" err="1"/>
              <a:t>pumping</a:t>
            </a:r>
            <a:r>
              <a:rPr lang="nl-NL" sz="1000" dirty="0"/>
              <a:t> </a:t>
            </a:r>
            <a:r>
              <a:rPr lang="nl-NL" sz="1000" dirty="0" err="1"/>
              <a:t>to</a:t>
            </a:r>
            <a:r>
              <a:rPr lang="nl-NL" sz="1000" dirty="0"/>
              <a:t> </a:t>
            </a:r>
            <a:r>
              <a:rPr lang="nl-NL" sz="1000" dirty="0" err="1"/>
              <a:t>wwtp</a:t>
            </a:r>
            <a:endParaRPr lang="nl-NL" sz="1000" dirty="0"/>
          </a:p>
        </p:txBody>
      </p:sp>
      <p:sp>
        <p:nvSpPr>
          <p:cNvPr id="14" name="Ovaal 13"/>
          <p:cNvSpPr/>
          <p:nvPr/>
        </p:nvSpPr>
        <p:spPr>
          <a:xfrm>
            <a:off x="7206866" y="1252011"/>
            <a:ext cx="1588153" cy="858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00" dirty="0" err="1"/>
              <a:t>Expensive</a:t>
            </a:r>
            <a:r>
              <a:rPr lang="nl-NL" sz="1000" dirty="0"/>
              <a:t> </a:t>
            </a:r>
            <a:r>
              <a:rPr lang="nl-NL" sz="1000" dirty="0" err="1"/>
              <a:t>piping</a:t>
            </a:r>
            <a:r>
              <a:rPr lang="nl-NL" sz="1000" dirty="0"/>
              <a:t> </a:t>
            </a:r>
            <a:r>
              <a:rPr lang="nl-NL" sz="1000" dirty="0" err="1"/>
              <a:t>and</a:t>
            </a:r>
            <a:r>
              <a:rPr lang="nl-NL" sz="1000" dirty="0"/>
              <a:t> </a:t>
            </a:r>
            <a:r>
              <a:rPr lang="nl-NL" sz="1000" dirty="0" err="1"/>
              <a:t>pumping</a:t>
            </a:r>
            <a:r>
              <a:rPr lang="nl-NL" sz="1000" dirty="0"/>
              <a:t> </a:t>
            </a:r>
            <a:r>
              <a:rPr lang="nl-NL" sz="1000" dirty="0" err="1"/>
              <a:t>between</a:t>
            </a:r>
            <a:r>
              <a:rPr lang="nl-NL" sz="1000" dirty="0"/>
              <a:t> </a:t>
            </a:r>
            <a:r>
              <a:rPr lang="nl-NL" sz="1000" dirty="0" err="1"/>
              <a:t>towns</a:t>
            </a:r>
            <a:endParaRPr lang="nl-NL" sz="10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EAF5235-1806-4029-B4F7-1A34F089FB32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  <p:pic>
        <p:nvPicPr>
          <p:cNvPr id="4140" name="Picture 44" descr="Afbeeldingsresultaat voor village arabia">
            <a:extLst>
              <a:ext uri="{FF2B5EF4-FFF2-40B4-BE49-F238E27FC236}">
                <a16:creationId xmlns:a16="http://schemas.microsoft.com/office/drawing/2014/main" id="{E311F381-DD35-4A1D-98C7-E2AE113B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47" y="451285"/>
            <a:ext cx="1809619" cy="138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2" name="Picture 46" descr="Afbeeldingsresultaat voor village arabia">
            <a:extLst>
              <a:ext uri="{FF2B5EF4-FFF2-40B4-BE49-F238E27FC236}">
                <a16:creationId xmlns:a16="http://schemas.microsoft.com/office/drawing/2014/main" id="{DA231A35-E75B-4C97-9BB8-8D59D6068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57" y="268914"/>
            <a:ext cx="1321738" cy="9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4" name="Picture 48" descr="Afbeeldingsresultaat voor village arabia">
            <a:extLst>
              <a:ext uri="{FF2B5EF4-FFF2-40B4-BE49-F238E27FC236}">
                <a16:creationId xmlns:a16="http://schemas.microsoft.com/office/drawing/2014/main" id="{C87A3AC2-94F1-435F-AC73-11D33D54B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0" y="863948"/>
            <a:ext cx="2016273" cy="110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6" name="Picture 50" descr="Afbeeldingsresultaat voor village arabia">
            <a:extLst>
              <a:ext uri="{FF2B5EF4-FFF2-40B4-BE49-F238E27FC236}">
                <a16:creationId xmlns:a16="http://schemas.microsoft.com/office/drawing/2014/main" id="{51C14857-1FF3-4228-AF53-2FDABCE00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51094"/>
            <a:ext cx="1153977" cy="153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8" name="Picture 52" descr="Afbeeldingsresultaat voor village Oman">
            <a:extLst>
              <a:ext uri="{FF2B5EF4-FFF2-40B4-BE49-F238E27FC236}">
                <a16:creationId xmlns:a16="http://schemas.microsoft.com/office/drawing/2014/main" id="{1EEE7FC1-E956-4730-A83B-FC10F0D3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907" y="2428744"/>
            <a:ext cx="1588153" cy="10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0" name="Picture 54" descr="Afbeeldingsresultaat voor village Qatar">
            <a:extLst>
              <a:ext uri="{FF2B5EF4-FFF2-40B4-BE49-F238E27FC236}">
                <a16:creationId xmlns:a16="http://schemas.microsoft.com/office/drawing/2014/main" id="{EC68C075-5266-454C-8D86-079D65AE5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82" y="4115370"/>
            <a:ext cx="1320924" cy="12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2" name="Picture 56" descr="Afbeeldingsresultaat voor village kuwait">
            <a:extLst>
              <a:ext uri="{FF2B5EF4-FFF2-40B4-BE49-F238E27FC236}">
                <a16:creationId xmlns:a16="http://schemas.microsoft.com/office/drawing/2014/main" id="{7E8C12A9-DC83-4AD6-B395-5071BFC8C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74" y="809002"/>
            <a:ext cx="1618136" cy="107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98082F7D-4F0C-4D7B-9006-D9C951A92FBB}"/>
              </a:ext>
            </a:extLst>
          </p:cNvPr>
          <p:cNvSpPr/>
          <p:nvPr/>
        </p:nvSpPr>
        <p:spPr>
          <a:xfrm>
            <a:off x="7164288" y="873649"/>
            <a:ext cx="504056" cy="1070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: links 10">
            <a:extLst>
              <a:ext uri="{FF2B5EF4-FFF2-40B4-BE49-F238E27FC236}">
                <a16:creationId xmlns:a16="http://schemas.microsoft.com/office/drawing/2014/main" id="{82CB72BA-BFA0-460B-9ADE-5305FDF94231}"/>
              </a:ext>
            </a:extLst>
          </p:cNvPr>
          <p:cNvSpPr/>
          <p:nvPr/>
        </p:nvSpPr>
        <p:spPr>
          <a:xfrm>
            <a:off x="4499992" y="1227614"/>
            <a:ext cx="1152128" cy="1128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: omlaag 17">
            <a:extLst>
              <a:ext uri="{FF2B5EF4-FFF2-40B4-BE49-F238E27FC236}">
                <a16:creationId xmlns:a16="http://schemas.microsoft.com/office/drawing/2014/main" id="{02F462FE-F0BF-47FA-8506-9F666764979D}"/>
              </a:ext>
            </a:extLst>
          </p:cNvPr>
          <p:cNvSpPr/>
          <p:nvPr/>
        </p:nvSpPr>
        <p:spPr>
          <a:xfrm>
            <a:off x="4121444" y="1883544"/>
            <a:ext cx="234532" cy="767550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Pijl: omlaag 26">
            <a:extLst>
              <a:ext uri="{FF2B5EF4-FFF2-40B4-BE49-F238E27FC236}">
                <a16:creationId xmlns:a16="http://schemas.microsoft.com/office/drawing/2014/main" id="{652EA74D-F487-45DE-B9F8-B065705FCDBD}"/>
              </a:ext>
            </a:extLst>
          </p:cNvPr>
          <p:cNvSpPr/>
          <p:nvPr/>
        </p:nvSpPr>
        <p:spPr>
          <a:xfrm rot="5400000">
            <a:off x="6517640" y="1880425"/>
            <a:ext cx="234532" cy="2066875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: omlaag 18">
            <a:extLst>
              <a:ext uri="{FF2B5EF4-FFF2-40B4-BE49-F238E27FC236}">
                <a16:creationId xmlns:a16="http://schemas.microsoft.com/office/drawing/2014/main" id="{949CEFF8-B83B-4A76-BC63-8E4E3EA05658}"/>
              </a:ext>
            </a:extLst>
          </p:cNvPr>
          <p:cNvSpPr/>
          <p:nvPr/>
        </p:nvSpPr>
        <p:spPr>
          <a:xfrm>
            <a:off x="971600" y="1883544"/>
            <a:ext cx="72008" cy="9130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Pijl: omlaag 28">
            <a:extLst>
              <a:ext uri="{FF2B5EF4-FFF2-40B4-BE49-F238E27FC236}">
                <a16:creationId xmlns:a16="http://schemas.microsoft.com/office/drawing/2014/main" id="{32926EDD-50B6-4DAA-A092-BEB5F4F23D89}"/>
              </a:ext>
            </a:extLst>
          </p:cNvPr>
          <p:cNvSpPr/>
          <p:nvPr/>
        </p:nvSpPr>
        <p:spPr>
          <a:xfrm rot="16200000">
            <a:off x="2307021" y="2145766"/>
            <a:ext cx="234532" cy="1764023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Pijl: omlaag 29">
            <a:extLst>
              <a:ext uri="{FF2B5EF4-FFF2-40B4-BE49-F238E27FC236}">
                <a16:creationId xmlns:a16="http://schemas.microsoft.com/office/drawing/2014/main" id="{472B3B69-DAAE-45C4-B819-34ADE52355D0}"/>
              </a:ext>
            </a:extLst>
          </p:cNvPr>
          <p:cNvSpPr/>
          <p:nvPr/>
        </p:nvSpPr>
        <p:spPr>
          <a:xfrm rot="12777893">
            <a:off x="3604976" y="3328563"/>
            <a:ext cx="234532" cy="1340023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640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7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7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7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7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750"/>
                            </p:stCondLst>
                            <p:childTnLst>
                              <p:par>
                                <p:cTn id="71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750"/>
                            </p:stCondLst>
                            <p:childTnLst>
                              <p:par>
                                <p:cTn id="88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750"/>
                            </p:stCondLst>
                            <p:childTnLst>
                              <p:par>
                                <p:cTn id="105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750"/>
                            </p:stCondLst>
                            <p:childTnLst>
                              <p:par>
                                <p:cTn id="122" presetID="26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4" grpId="0" animBg="1"/>
      <p:bldP spid="11" grpId="0" animBg="1"/>
      <p:bldP spid="18" grpId="0" animBg="1"/>
      <p:bldP spid="27" grpId="0" animBg="1"/>
      <p:bldP spid="19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0" descr="Afbeeldingsresultaat voor village arabia">
            <a:extLst>
              <a:ext uri="{FF2B5EF4-FFF2-40B4-BE49-F238E27FC236}">
                <a16:creationId xmlns:a16="http://schemas.microsoft.com/office/drawing/2014/main" id="{4F58C499-1D50-4795-937F-61E579181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51094"/>
            <a:ext cx="1153977" cy="153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4" descr="Afbeeldingsresultaat voor village Qatar">
            <a:extLst>
              <a:ext uri="{FF2B5EF4-FFF2-40B4-BE49-F238E27FC236}">
                <a16:creationId xmlns:a16="http://schemas.microsoft.com/office/drawing/2014/main" id="{F3338542-2641-4EC8-89EB-E1B5D33F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782" y="4115370"/>
            <a:ext cx="1320924" cy="12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4" descr="Afbeeldingsresultaat voor village arabia">
            <a:extLst>
              <a:ext uri="{FF2B5EF4-FFF2-40B4-BE49-F238E27FC236}">
                <a16:creationId xmlns:a16="http://schemas.microsoft.com/office/drawing/2014/main" id="{1057B89C-3B63-4606-81AC-D3BA65196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51" y="315833"/>
            <a:ext cx="1809619" cy="138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6" descr="Afbeeldingsresultaat voor village arabia">
            <a:extLst>
              <a:ext uri="{FF2B5EF4-FFF2-40B4-BE49-F238E27FC236}">
                <a16:creationId xmlns:a16="http://schemas.microsoft.com/office/drawing/2014/main" id="{D4881518-B4AD-426A-80E7-C4B773D0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12" y="198121"/>
            <a:ext cx="1321738" cy="98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8" descr="Afbeeldingsresultaat voor village arabia">
            <a:extLst>
              <a:ext uri="{FF2B5EF4-FFF2-40B4-BE49-F238E27FC236}">
                <a16:creationId xmlns:a16="http://schemas.microsoft.com/office/drawing/2014/main" id="{BAD90303-6540-43EB-A2A4-27D56E14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0" y="886859"/>
            <a:ext cx="2016273" cy="110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2" descr="Afbeeldingsresultaat voor village Oman">
            <a:extLst>
              <a:ext uri="{FF2B5EF4-FFF2-40B4-BE49-F238E27FC236}">
                <a16:creationId xmlns:a16="http://schemas.microsoft.com/office/drawing/2014/main" id="{A7BBFFE5-4721-4369-930C-B7A4AE28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05" y="2456772"/>
            <a:ext cx="1588153" cy="10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6" descr="Afbeeldingsresultaat voor village kuwait">
            <a:extLst>
              <a:ext uri="{FF2B5EF4-FFF2-40B4-BE49-F238E27FC236}">
                <a16:creationId xmlns:a16="http://schemas.microsoft.com/office/drawing/2014/main" id="{A58165DE-E433-4A4B-950E-1EC839B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207" y="821849"/>
            <a:ext cx="1618136" cy="107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30728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79512" y="1886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/>
              <a:t>Innovative</a:t>
            </a:r>
            <a:r>
              <a:rPr lang="nl-NL" b="1" dirty="0"/>
              <a:t> </a:t>
            </a:r>
            <a:r>
              <a:rPr lang="nl-NL" b="1" dirty="0" err="1"/>
              <a:t>Decentral</a:t>
            </a:r>
            <a:r>
              <a:rPr lang="nl-NL" b="1" dirty="0"/>
              <a:t> Systems</a:t>
            </a:r>
          </a:p>
        </p:txBody>
      </p:sp>
      <p:pic>
        <p:nvPicPr>
          <p:cNvPr id="6" name="Picture 3" descr="F:\021_Dutch Civil Design\presentations\pictures vlaicu\farm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8" t="11736" r="3566" b="18285"/>
          <a:stretch>
            <a:fillRect/>
          </a:stretch>
        </p:blipFill>
        <p:spPr bwMode="auto">
          <a:xfrm>
            <a:off x="3443223" y="4672348"/>
            <a:ext cx="325438" cy="34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F:\021_Dutch Civil Design\presentations\pictures vlaicu\farm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8" t="11736" r="3566" b="18285"/>
          <a:stretch>
            <a:fillRect/>
          </a:stretch>
        </p:blipFill>
        <p:spPr bwMode="auto">
          <a:xfrm>
            <a:off x="3826594" y="1926089"/>
            <a:ext cx="325438" cy="34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F:\021_Dutch Civil Design\presentations\pictures vlaicu\farm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8" t="11736" r="3566" b="18285"/>
          <a:stretch>
            <a:fillRect/>
          </a:stretch>
        </p:blipFill>
        <p:spPr bwMode="auto">
          <a:xfrm>
            <a:off x="7812360" y="1134870"/>
            <a:ext cx="325438" cy="34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F:\021_Dutch Civil Design\presentations\pictures vlaicu\farm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8" t="11736" r="3566" b="18285"/>
          <a:stretch>
            <a:fillRect/>
          </a:stretch>
        </p:blipFill>
        <p:spPr bwMode="auto">
          <a:xfrm>
            <a:off x="5944782" y="1896754"/>
            <a:ext cx="325438" cy="34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F:\021_Dutch Civil Design\presentations\pictures vlaicu\farm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8" t="11736" r="3566" b="18285"/>
          <a:stretch>
            <a:fillRect/>
          </a:stretch>
        </p:blipFill>
        <p:spPr bwMode="auto">
          <a:xfrm>
            <a:off x="1525248" y="3489213"/>
            <a:ext cx="325438" cy="34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F:\021_Dutch Civil Design\presentations\pictures vlaicu\farm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8" t="11736" r="3566" b="18285"/>
          <a:stretch>
            <a:fillRect/>
          </a:stretch>
        </p:blipFill>
        <p:spPr bwMode="auto">
          <a:xfrm>
            <a:off x="2292698" y="1783834"/>
            <a:ext cx="325438" cy="34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F:\021_Dutch Civil Design\presentations\pictures vlaicu\farm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8" t="11736" r="3566" b="18285"/>
          <a:stretch>
            <a:fillRect/>
          </a:stretch>
        </p:blipFill>
        <p:spPr bwMode="auto">
          <a:xfrm>
            <a:off x="7021032" y="2998387"/>
            <a:ext cx="325438" cy="34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al 23"/>
          <p:cNvSpPr/>
          <p:nvPr/>
        </p:nvSpPr>
        <p:spPr>
          <a:xfrm>
            <a:off x="3216634" y="2561439"/>
            <a:ext cx="1809619" cy="8843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 err="1"/>
              <a:t>Realisation</a:t>
            </a:r>
            <a:r>
              <a:rPr lang="nl-NL" sz="1200" dirty="0"/>
              <a:t> in </a:t>
            </a:r>
            <a:r>
              <a:rPr lang="nl-NL" sz="1200" dirty="0" err="1"/>
              <a:t>Phases</a:t>
            </a:r>
            <a:r>
              <a:rPr lang="nl-NL" sz="1200" dirty="0"/>
              <a:t>!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E0B4C6A-8F95-4F13-8DEB-E0B23E9F155E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A1BF664E-DDA3-43E7-9636-3D0CB81CB3DF}"/>
              </a:ext>
            </a:extLst>
          </p:cNvPr>
          <p:cNvSpPr/>
          <p:nvPr/>
        </p:nvSpPr>
        <p:spPr>
          <a:xfrm>
            <a:off x="4850467" y="3152458"/>
            <a:ext cx="1809619" cy="8843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 err="1"/>
              <a:t>Local</a:t>
            </a:r>
            <a:r>
              <a:rPr lang="nl-NL" sz="1200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re-</a:t>
            </a:r>
            <a:r>
              <a:rPr lang="nl-NL" sz="1200" dirty="0" err="1"/>
              <a:t>use</a:t>
            </a:r>
            <a:r>
              <a:rPr lang="nl-NL" sz="1200" dirty="0"/>
              <a:t> of effluent!</a:t>
            </a:r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D985ADA8-0DF5-4C39-A608-F76DF7FD0A2E}"/>
              </a:ext>
            </a:extLst>
          </p:cNvPr>
          <p:cNvSpPr/>
          <p:nvPr/>
        </p:nvSpPr>
        <p:spPr>
          <a:xfrm>
            <a:off x="5202813" y="4153244"/>
            <a:ext cx="2609547" cy="1013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No </a:t>
            </a:r>
            <a:r>
              <a:rPr lang="nl-NL" sz="1200" dirty="0" err="1"/>
              <a:t>need</a:t>
            </a:r>
            <a:r>
              <a:rPr lang="nl-NL" sz="1200" dirty="0"/>
              <a:t> </a:t>
            </a:r>
            <a:r>
              <a:rPr lang="nl-NL" sz="1200" dirty="0" err="1"/>
              <a:t>for</a:t>
            </a:r>
            <a:r>
              <a:rPr lang="nl-NL" sz="1200" dirty="0"/>
              <a:t> transport </a:t>
            </a:r>
            <a:r>
              <a:rPr lang="nl-NL" sz="1200" dirty="0" err="1"/>
              <a:t>piping</a:t>
            </a:r>
            <a:r>
              <a:rPr lang="nl-NL" sz="1200" dirty="0"/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20-50% </a:t>
            </a:r>
            <a:r>
              <a:rPr lang="nl-NL" sz="1200" dirty="0" err="1"/>
              <a:t>Lower</a:t>
            </a:r>
            <a:r>
              <a:rPr lang="nl-NL" sz="1200" dirty="0"/>
              <a:t> </a:t>
            </a:r>
            <a:r>
              <a:rPr lang="nl-NL" sz="1200" dirty="0" err="1"/>
              <a:t>Capex</a:t>
            </a:r>
            <a:r>
              <a:rPr lang="nl-NL" sz="1200" dirty="0"/>
              <a:t> </a:t>
            </a:r>
            <a:r>
              <a:rPr lang="nl-NL" sz="1200" dirty="0" err="1"/>
              <a:t>and</a:t>
            </a:r>
            <a:r>
              <a:rPr lang="nl-NL" sz="1200" dirty="0"/>
              <a:t> </a:t>
            </a:r>
            <a:r>
              <a:rPr lang="nl-NL" sz="1200" dirty="0" err="1"/>
              <a:t>Opex</a:t>
            </a:r>
            <a:r>
              <a:rPr lang="nl-NL" sz="1200" dirty="0"/>
              <a:t> !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3DAED84D-4E25-4B59-BDF7-9A1FF515FD65}"/>
              </a:ext>
            </a:extLst>
          </p:cNvPr>
          <p:cNvSpPr/>
          <p:nvPr/>
        </p:nvSpPr>
        <p:spPr>
          <a:xfrm>
            <a:off x="1674102" y="2256603"/>
            <a:ext cx="1646237" cy="948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Modular design, 4 weeks building time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856EBAB8-A77A-4607-81F6-FFAA0DD1F0DD}"/>
              </a:ext>
            </a:extLst>
          </p:cNvPr>
          <p:cNvSpPr/>
          <p:nvPr/>
        </p:nvSpPr>
        <p:spPr>
          <a:xfrm>
            <a:off x="4989598" y="2278307"/>
            <a:ext cx="146033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Closed systems: no </a:t>
            </a:r>
            <a:r>
              <a:rPr lang="nl-NL" sz="1200" dirty="0" err="1"/>
              <a:t>smell</a:t>
            </a:r>
            <a:endParaRPr lang="nl-NL" sz="1200" dirty="0"/>
          </a:p>
        </p:txBody>
      </p:sp>
      <p:sp>
        <p:nvSpPr>
          <p:cNvPr id="36" name="Ovaal 35">
            <a:extLst>
              <a:ext uri="{FF2B5EF4-FFF2-40B4-BE49-F238E27FC236}">
                <a16:creationId xmlns:a16="http://schemas.microsoft.com/office/drawing/2014/main" id="{F1F05473-5A28-41AF-9E1F-CBFBC7935FCB}"/>
              </a:ext>
            </a:extLst>
          </p:cNvPr>
          <p:cNvSpPr/>
          <p:nvPr/>
        </p:nvSpPr>
        <p:spPr>
          <a:xfrm>
            <a:off x="2175559" y="3281108"/>
            <a:ext cx="1848553" cy="1013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Modular design, transportable, </a:t>
            </a:r>
            <a:r>
              <a:rPr lang="nl-NL" sz="1200" dirty="0" err="1"/>
              <a:t>expandable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15316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0"/>
                            </p:stCondLst>
                            <p:childTnLst>
                              <p:par>
                                <p:cTn id="91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30728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68" y="764704"/>
            <a:ext cx="4618484" cy="410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319480" y="188640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DCD-Bever </a:t>
            </a:r>
          </a:p>
          <a:p>
            <a:r>
              <a:rPr lang="nl-NL" sz="2400" b="1" dirty="0"/>
              <a:t>Modular </a:t>
            </a:r>
            <a:r>
              <a:rPr lang="nl-NL" sz="2400" b="1" dirty="0" err="1"/>
              <a:t>biological</a:t>
            </a:r>
            <a:r>
              <a:rPr lang="nl-NL" sz="2400" b="1" dirty="0"/>
              <a:t>  waste water treatment plant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D644FA0-EA1E-4C55-B3C2-230D2B705B54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</p:spTree>
    <p:extLst>
      <p:ext uri="{BB962C8B-B14F-4D97-AF65-F5344CB8AC3E}">
        <p14:creationId xmlns:p14="http://schemas.microsoft.com/office/powerpoint/2010/main" val="215316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29008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019681"/>
              </p:ext>
            </p:extLst>
          </p:nvPr>
        </p:nvGraphicFramePr>
        <p:xfrm>
          <a:off x="1633984" y="692696"/>
          <a:ext cx="6768752" cy="16555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1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5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Parameters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Average Value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Maximal Value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effectLst/>
                        </a:rPr>
                        <a:t>Minimal</a:t>
                      </a:r>
                      <a:r>
                        <a:rPr lang="nl-NL" sz="1200" dirty="0">
                          <a:effectLst/>
                        </a:rPr>
                        <a:t> Value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BOD</a:t>
                      </a:r>
                      <a:r>
                        <a:rPr lang="nl-NL" sz="1200" baseline="-25000" dirty="0">
                          <a:effectLst/>
                        </a:rPr>
                        <a:t>5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308,8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380,0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259,8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COD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783,3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1028,3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669,3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N-</a:t>
                      </a:r>
                      <a:r>
                        <a:rPr lang="nl-NL" sz="1200" dirty="0" err="1">
                          <a:effectLst/>
                        </a:rPr>
                        <a:t>total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68,8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79,1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54,8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SS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390,9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615,0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307,5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COD : BOD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2,6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3,0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2,0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020751"/>
              </p:ext>
            </p:extLst>
          </p:nvPr>
        </p:nvGraphicFramePr>
        <p:xfrm>
          <a:off x="1619672" y="2862352"/>
          <a:ext cx="6670352" cy="1944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7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7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Parameters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Average Value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Maximal Value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effectLst/>
                        </a:rPr>
                        <a:t>Minimal</a:t>
                      </a:r>
                      <a:r>
                        <a:rPr lang="nl-NL" sz="1200" dirty="0">
                          <a:effectLst/>
                        </a:rPr>
                        <a:t> Value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BOD</a:t>
                      </a:r>
                      <a:r>
                        <a:rPr lang="nl-NL" sz="1200" baseline="-25000" dirty="0">
                          <a:effectLst/>
                        </a:rPr>
                        <a:t>5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&lt; 3,0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&lt; 3,0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&lt; 3,0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COD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40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50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30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N-</a:t>
                      </a:r>
                      <a:r>
                        <a:rPr lang="nl-NL" sz="1200" dirty="0" err="1">
                          <a:effectLst/>
                        </a:rPr>
                        <a:t>total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10,0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26,8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2,2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NH</a:t>
                      </a:r>
                      <a:r>
                        <a:rPr lang="nl-NL" sz="1200" baseline="-25000">
                          <a:effectLst/>
                        </a:rPr>
                        <a:t>4</a:t>
                      </a:r>
                      <a:r>
                        <a:rPr lang="nl-NL" sz="1200">
                          <a:effectLst/>
                        </a:rPr>
                        <a:t>+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0,9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1,9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&lt; 0,2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SS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2,7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effectLst/>
                        </a:rPr>
                        <a:t>7,7</a:t>
                      </a:r>
                      <a:endParaRPr lang="nl-N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effectLst/>
                        </a:rPr>
                        <a:t>&lt; 2,0</a:t>
                      </a:r>
                      <a:endParaRPr lang="nl-N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19672" y="260648"/>
            <a:ext cx="43204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Influent</a:t>
            </a: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parameters </a:t>
            </a:r>
            <a:r>
              <a:rPr kumimoji="0" lang="nl-NL" altLang="nl-NL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for</a:t>
            </a: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nl-NL" altLang="nl-NL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testing</a:t>
            </a:r>
            <a:endParaRPr kumimoji="0" lang="nl-NL" altLang="nl-NL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619672" y="2492896"/>
            <a:ext cx="43204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Test </a:t>
            </a:r>
            <a:r>
              <a:rPr kumimoji="0" lang="nl-NL" altLang="nl-NL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results</a:t>
            </a:r>
            <a:r>
              <a:rPr kumimoji="0" lang="nl-NL" altLang="nl-NL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Effluent</a:t>
            </a:r>
            <a:endParaRPr kumimoji="0" lang="nl-NL" altLang="nl-NL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19A2FC7-DA9F-4948-9E77-F5505CCCE28D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</p:spTree>
    <p:extLst>
      <p:ext uri="{BB962C8B-B14F-4D97-AF65-F5344CB8AC3E}">
        <p14:creationId xmlns:p14="http://schemas.microsoft.com/office/powerpoint/2010/main" val="3854834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89240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105660" y="273613"/>
            <a:ext cx="87849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Modular Approach</a:t>
            </a:r>
            <a:endParaRPr lang="nl-NL" dirty="0"/>
          </a:p>
          <a:p>
            <a:r>
              <a:rPr lang="en-US" sz="1600" dirty="0"/>
              <a:t>The </a:t>
            </a:r>
            <a:r>
              <a:rPr lang="en-US" sz="1600" dirty="0" err="1"/>
              <a:t>Bever</a:t>
            </a:r>
            <a:r>
              <a:rPr lang="en-US" sz="1600" dirty="0"/>
              <a:t>-DCD system is a modular system of </a:t>
            </a:r>
            <a:r>
              <a:rPr lang="en-US" sz="1600" dirty="0" err="1"/>
              <a:t>decentralised</a:t>
            </a:r>
            <a:r>
              <a:rPr lang="en-US" sz="1600" dirty="0"/>
              <a:t> wastewater-treatment for communities</a:t>
            </a:r>
            <a:r>
              <a:rPr lang="nl-NL" sz="1600" dirty="0"/>
              <a:t> </a:t>
            </a:r>
            <a:r>
              <a:rPr lang="en-US" sz="1600" dirty="0"/>
              <a:t>from 50i.e., 100i.e. and 175i.e in steps up to  1400i.e.</a:t>
            </a:r>
          </a:p>
          <a:p>
            <a:endParaRPr lang="nl-NL" sz="1600" dirty="0"/>
          </a:p>
          <a:p>
            <a:r>
              <a:rPr lang="en-US" sz="1600" dirty="0"/>
              <a:t>Innovation in purification technologies develops fast. This modular approach guarantees the flexibility of (re)placing systems or system-parts at any time.</a:t>
            </a:r>
          </a:p>
          <a:p>
            <a:endParaRPr lang="nl-NL" sz="1600" dirty="0"/>
          </a:p>
          <a:p>
            <a:r>
              <a:rPr lang="en-US" sz="1600" dirty="0"/>
              <a:t>Our modular systems can be expanded at any time with the newest technology.</a:t>
            </a:r>
            <a:endParaRPr lang="nl-NL" sz="1600" dirty="0">
              <a:effectLst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753851F-8A11-42E9-8434-670639CE3EA2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C6107A8-7A16-4F35-A030-F5B7557C0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" y="3028917"/>
            <a:ext cx="1835696" cy="103288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988C5D7-438D-4EDC-AF77-7BDF08277C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5" y="4040857"/>
            <a:ext cx="1735996" cy="97678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A9DD651-57A4-4B8E-BBA1-15BB8F5B6C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44" y="3344695"/>
            <a:ext cx="1835696" cy="103288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19306B-C240-41AF-8D28-95B894DCB8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221088"/>
            <a:ext cx="1735996" cy="97678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9E317CA-E36C-4B3F-9B15-6DF9BE9217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89" y="2948841"/>
            <a:ext cx="2578444" cy="145037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64F4F9E-A7B5-4CEF-BA9E-F0437C2C53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56" y="4221088"/>
            <a:ext cx="2699792" cy="1519083"/>
          </a:xfrm>
          <a:prstGeom prst="rect">
            <a:avLst/>
          </a:prstGeom>
        </p:spPr>
      </p:pic>
      <p:sp>
        <p:nvSpPr>
          <p:cNvPr id="18" name="Ovaal 17">
            <a:extLst>
              <a:ext uri="{FF2B5EF4-FFF2-40B4-BE49-F238E27FC236}">
                <a16:creationId xmlns:a16="http://schemas.microsoft.com/office/drawing/2014/main" id="{8D66E921-811C-4F60-AB48-F3F9F73C594F}"/>
              </a:ext>
            </a:extLst>
          </p:cNvPr>
          <p:cNvSpPr/>
          <p:nvPr/>
        </p:nvSpPr>
        <p:spPr>
          <a:xfrm>
            <a:off x="1974195" y="2506678"/>
            <a:ext cx="1809619" cy="8843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 err="1"/>
              <a:t>Decentral</a:t>
            </a:r>
            <a:r>
              <a:rPr lang="nl-NL" sz="1200" dirty="0"/>
              <a:t> Modular Units!</a:t>
            </a:r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750553EE-B6F1-4F84-A3F5-E6B577F3EA31}"/>
              </a:ext>
            </a:extLst>
          </p:cNvPr>
          <p:cNvSpPr/>
          <p:nvPr/>
        </p:nvSpPr>
        <p:spPr>
          <a:xfrm>
            <a:off x="4752389" y="2482597"/>
            <a:ext cx="1809619" cy="8843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Central Modular Units </a:t>
            </a:r>
            <a:r>
              <a:rPr lang="nl-NL" sz="1200" dirty="0" err="1"/>
              <a:t>also</a:t>
            </a:r>
            <a:r>
              <a:rPr lang="nl-NL" sz="1200" dirty="0"/>
              <a:t> </a:t>
            </a:r>
            <a:r>
              <a:rPr lang="nl-NL" sz="1200" dirty="0" err="1"/>
              <a:t>available</a:t>
            </a:r>
            <a:r>
              <a:rPr lang="nl-NL" sz="1200" dirty="0"/>
              <a:t>!</a:t>
            </a:r>
          </a:p>
        </p:txBody>
      </p:sp>
      <p:sp>
        <p:nvSpPr>
          <p:cNvPr id="20" name="Ovaal 19">
            <a:extLst>
              <a:ext uri="{FF2B5EF4-FFF2-40B4-BE49-F238E27FC236}">
                <a16:creationId xmlns:a16="http://schemas.microsoft.com/office/drawing/2014/main" id="{F38FA4BA-F749-48DD-87F3-CD59293FFA97}"/>
              </a:ext>
            </a:extLst>
          </p:cNvPr>
          <p:cNvSpPr/>
          <p:nvPr/>
        </p:nvSpPr>
        <p:spPr>
          <a:xfrm>
            <a:off x="4860032" y="4423297"/>
            <a:ext cx="1809619" cy="8843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1750ie up </a:t>
            </a:r>
            <a:r>
              <a:rPr lang="nl-NL" sz="1200" dirty="0" err="1"/>
              <a:t>to</a:t>
            </a:r>
            <a:r>
              <a:rPr lang="nl-NL" sz="1200" dirty="0"/>
              <a:t> 50.000ie or more!</a:t>
            </a:r>
          </a:p>
        </p:txBody>
      </p:sp>
    </p:spTree>
    <p:extLst>
      <p:ext uri="{BB962C8B-B14F-4D97-AF65-F5344CB8AC3E}">
        <p14:creationId xmlns:p14="http://schemas.microsoft.com/office/powerpoint/2010/main" val="24012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500"/>
                            </p:stCondLst>
                            <p:childTnLst>
                              <p:par>
                                <p:cTn id="81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13" y="5645217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"/>
          <a:stretch/>
        </p:blipFill>
        <p:spPr bwMode="auto">
          <a:xfrm>
            <a:off x="3103676" y="470621"/>
            <a:ext cx="2134940" cy="23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1989844" cy="221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4196"/>
            <a:ext cx="2032089" cy="249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2715153" cy="246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30" y="2996952"/>
            <a:ext cx="2667282" cy="246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1933251" y="233379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50 i.e.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614951" y="237984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100 i.e.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7317222" y="116720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175 i.e.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790502" y="3253626"/>
            <a:ext cx="109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225 i.e.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868144" y="306896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350 i.e.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AFDDDF4-E8D6-4E5A-9533-DA97A42D668F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7C3C580-DB03-469F-8479-9FD3117E1E0F}"/>
              </a:ext>
            </a:extLst>
          </p:cNvPr>
          <p:cNvSpPr txBox="1"/>
          <p:nvPr/>
        </p:nvSpPr>
        <p:spPr>
          <a:xfrm>
            <a:off x="251520" y="2541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Modular basic systems:</a:t>
            </a:r>
          </a:p>
        </p:txBody>
      </p:sp>
    </p:spTree>
    <p:extLst>
      <p:ext uri="{BB962C8B-B14F-4D97-AF65-F5344CB8AC3E}">
        <p14:creationId xmlns:p14="http://schemas.microsoft.com/office/powerpoint/2010/main" val="23303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29008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8FA18D2-5109-486D-9804-04ADDA92A9E4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  <p:pic>
        <p:nvPicPr>
          <p:cNvPr id="2" name="clip Strukton">
            <a:hlinkClick r:id="" action="ppaction://media"/>
            <a:extLst>
              <a:ext uri="{FF2B5EF4-FFF2-40B4-BE49-F238E27FC236}">
                <a16:creationId xmlns:a16="http://schemas.microsoft.com/office/drawing/2014/main" id="{5025068F-A2BF-4809-B3C1-83358E5CB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621" y="260648"/>
            <a:ext cx="755284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4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021_Dutch Civil Design\algemeen DCD\logo\watermerk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2" y="5545535"/>
            <a:ext cx="1646238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970002E-6574-4F4C-B135-B17F33F6F96B}"/>
              </a:ext>
            </a:extLst>
          </p:cNvPr>
          <p:cNvSpPr txBox="1"/>
          <p:nvPr/>
        </p:nvSpPr>
        <p:spPr>
          <a:xfrm>
            <a:off x="467544" y="6218439"/>
            <a:ext cx="1646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>
                <a:solidFill>
                  <a:srgbClr val="002060"/>
                </a:solidFill>
              </a:rPr>
              <a:t>BouwCoach</a:t>
            </a:r>
            <a:r>
              <a:rPr lang="nl-NL" sz="800" dirty="0">
                <a:solidFill>
                  <a:srgbClr val="002060"/>
                </a:solidFill>
              </a:rPr>
              <a:t> Engineering bv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68F10D4-1AB8-453B-B65F-D4183DD1D765}"/>
              </a:ext>
            </a:extLst>
          </p:cNvPr>
          <p:cNvSpPr txBox="1"/>
          <p:nvPr/>
        </p:nvSpPr>
        <p:spPr>
          <a:xfrm>
            <a:off x="323528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Modular </a:t>
            </a:r>
            <a:r>
              <a:rPr lang="nl-NL" dirty="0" err="1"/>
              <a:t>Additionals</a:t>
            </a:r>
            <a:r>
              <a:rPr lang="nl-NL" dirty="0"/>
              <a:t>: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3D0985C-AAE3-4F72-B8B8-2545444DF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27" y="809091"/>
            <a:ext cx="2914171" cy="34845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B8D7714-3072-435C-A4F2-9F96CC631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022" y="260648"/>
            <a:ext cx="3669115" cy="234099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CD78D48-C3D3-4A89-8559-AE120D473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784" y="2906122"/>
            <a:ext cx="3177933" cy="3091850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2AF4F743-FEDF-4D01-9E75-67031FA59E87}"/>
              </a:ext>
            </a:extLst>
          </p:cNvPr>
          <p:cNvSpPr/>
          <p:nvPr/>
        </p:nvSpPr>
        <p:spPr>
          <a:xfrm>
            <a:off x="2113782" y="3116904"/>
            <a:ext cx="1809619" cy="8843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Automatic Bar-Screen </a:t>
            </a:r>
            <a:r>
              <a:rPr lang="nl-NL" sz="1200" dirty="0" err="1"/>
              <a:t>and</a:t>
            </a:r>
            <a:r>
              <a:rPr lang="nl-NL" sz="1200" dirty="0"/>
              <a:t> Pit!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0BFBFA1F-DC39-4E3F-8DB9-51257B6FB5D8}"/>
              </a:ext>
            </a:extLst>
          </p:cNvPr>
          <p:cNvSpPr/>
          <p:nvPr/>
        </p:nvSpPr>
        <p:spPr>
          <a:xfrm>
            <a:off x="7176185" y="1556792"/>
            <a:ext cx="1809619" cy="8843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UV-</a:t>
            </a:r>
            <a:r>
              <a:rPr lang="nl-NL" sz="1200" dirty="0" err="1"/>
              <a:t>Desinfection</a:t>
            </a:r>
            <a:r>
              <a:rPr lang="nl-NL" sz="1200" dirty="0"/>
              <a:t>!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DA6555A4-CDD2-4632-86EB-05A30067B2B5}"/>
              </a:ext>
            </a:extLst>
          </p:cNvPr>
          <p:cNvSpPr/>
          <p:nvPr/>
        </p:nvSpPr>
        <p:spPr>
          <a:xfrm>
            <a:off x="4114974" y="4315897"/>
            <a:ext cx="1809619" cy="8843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Mobile </a:t>
            </a:r>
            <a:r>
              <a:rPr lang="nl-NL" sz="1200" dirty="0" err="1"/>
              <a:t>dewatering</a:t>
            </a:r>
            <a:r>
              <a:rPr lang="nl-NL" sz="1200" dirty="0"/>
              <a:t> unit!</a:t>
            </a:r>
          </a:p>
        </p:txBody>
      </p:sp>
    </p:spTree>
    <p:extLst>
      <p:ext uri="{BB962C8B-B14F-4D97-AF65-F5344CB8AC3E}">
        <p14:creationId xmlns:p14="http://schemas.microsoft.com/office/powerpoint/2010/main" val="129813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">
  <a:themeElements>
    <a:clrScheme name="Concour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13762</TotalTime>
  <Words>443</Words>
  <Application>Microsoft Office PowerPoint</Application>
  <PresentationFormat>Diavoorstelling (4:3)</PresentationFormat>
  <Paragraphs>126</Paragraphs>
  <Slides>11</Slides>
  <Notes>11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9" baseType="lpstr"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Concours</vt:lpstr>
      <vt:lpstr>وحدات معالجة مياه الصرف الصحي اللامركزية Modular Decentralised waste water treatment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versus Decentral</dc:title>
  <dc:creator>beheerder</dc:creator>
  <cp:lastModifiedBy>paul de lange</cp:lastModifiedBy>
  <cp:revision>59</cp:revision>
  <cp:lastPrinted>2019-11-05T08:25:15Z</cp:lastPrinted>
  <dcterms:created xsi:type="dcterms:W3CDTF">2015-08-31T12:05:56Z</dcterms:created>
  <dcterms:modified xsi:type="dcterms:W3CDTF">2020-03-10T17:10:32Z</dcterms:modified>
</cp:coreProperties>
</file>